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78" r:id="rId2"/>
    <p:sldId id="270" r:id="rId3"/>
    <p:sldId id="277" r:id="rId4"/>
    <p:sldId id="276" r:id="rId5"/>
  </p:sldIdLst>
  <p:sldSz cx="12960350" cy="23039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33" autoAdjust="0"/>
    <p:restoredTop sz="94660"/>
  </p:normalViewPr>
  <p:slideViewPr>
    <p:cSldViewPr snapToGrid="0">
      <p:cViewPr>
        <p:scale>
          <a:sx n="75" d="100"/>
          <a:sy n="75" d="100"/>
        </p:scale>
        <p:origin x="269" y="-50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66629-522C-4BCD-B276-D6881634C5FD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EB3A-BF51-42F2-B38A-9CE45B2CFA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99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2026" y="3770568"/>
            <a:ext cx="11016298" cy="8021120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0044" y="12101014"/>
            <a:ext cx="9720263" cy="5562517"/>
          </a:xfrm>
        </p:spPr>
        <p:txBody>
          <a:bodyPr/>
          <a:lstStyle>
            <a:lvl1pPr marL="0" indent="0" algn="ctr">
              <a:buNone/>
              <a:defRPr sz="3402"/>
            </a:lvl1pPr>
            <a:lvl2pPr marL="648035" indent="0" algn="ctr">
              <a:buNone/>
              <a:defRPr sz="2835"/>
            </a:lvl2pPr>
            <a:lvl3pPr marL="1296071" indent="0" algn="ctr">
              <a:buNone/>
              <a:defRPr sz="2551"/>
            </a:lvl3pPr>
            <a:lvl4pPr marL="1944106" indent="0" algn="ctr">
              <a:buNone/>
              <a:defRPr sz="2268"/>
            </a:lvl4pPr>
            <a:lvl5pPr marL="2592141" indent="0" algn="ctr">
              <a:buNone/>
              <a:defRPr sz="2268"/>
            </a:lvl5pPr>
            <a:lvl6pPr marL="3240176" indent="0" algn="ctr">
              <a:buNone/>
              <a:defRPr sz="2268"/>
            </a:lvl6pPr>
            <a:lvl7pPr marL="3888212" indent="0" algn="ctr">
              <a:buNone/>
              <a:defRPr sz="2268"/>
            </a:lvl7pPr>
            <a:lvl8pPr marL="4536247" indent="0" algn="ctr">
              <a:buNone/>
              <a:defRPr sz="2268"/>
            </a:lvl8pPr>
            <a:lvl9pPr marL="5184282" indent="0" algn="ctr">
              <a:buNone/>
              <a:defRPr sz="22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7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303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4751" y="1226634"/>
            <a:ext cx="2794575" cy="1952481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1025" y="1226634"/>
            <a:ext cx="8221722" cy="195248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56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92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75" y="5743854"/>
            <a:ext cx="11178302" cy="9583744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75" y="15418264"/>
            <a:ext cx="11178302" cy="5039864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/>
                </a:solidFill>
              </a:defRPr>
            </a:lvl1pPr>
            <a:lvl2pPr marL="64803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6071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410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2141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4017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821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624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4282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024" y="6133170"/>
            <a:ext cx="5508149" cy="14618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177" y="6133170"/>
            <a:ext cx="5508149" cy="14618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3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1226639"/>
            <a:ext cx="11178302" cy="44532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713" y="5647852"/>
            <a:ext cx="5482835" cy="2767925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713" y="8415776"/>
            <a:ext cx="5482835" cy="123783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61178" y="5647852"/>
            <a:ext cx="5509837" cy="2767925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8035" indent="0">
              <a:buNone/>
              <a:defRPr sz="2835" b="1"/>
            </a:lvl2pPr>
            <a:lvl3pPr marL="1296071" indent="0">
              <a:buNone/>
              <a:defRPr sz="2551" b="1"/>
            </a:lvl3pPr>
            <a:lvl4pPr marL="1944106" indent="0">
              <a:buNone/>
              <a:defRPr sz="2268" b="1"/>
            </a:lvl4pPr>
            <a:lvl5pPr marL="2592141" indent="0">
              <a:buNone/>
              <a:defRPr sz="2268" b="1"/>
            </a:lvl5pPr>
            <a:lvl6pPr marL="3240176" indent="0">
              <a:buNone/>
              <a:defRPr sz="2268" b="1"/>
            </a:lvl6pPr>
            <a:lvl7pPr marL="3888212" indent="0">
              <a:buNone/>
              <a:defRPr sz="2268" b="1"/>
            </a:lvl7pPr>
            <a:lvl8pPr marL="4536247" indent="0">
              <a:buNone/>
              <a:defRPr sz="2268" b="1"/>
            </a:lvl8pPr>
            <a:lvl9pPr marL="5184282" indent="0">
              <a:buNone/>
              <a:defRPr sz="22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61178" y="8415776"/>
            <a:ext cx="5509837" cy="1237834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7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26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5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1535959"/>
            <a:ext cx="4180050" cy="5375857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37" y="3317250"/>
            <a:ext cx="6561177" cy="16372898"/>
          </a:xfrm>
        </p:spPr>
        <p:txBody>
          <a:bodyPr/>
          <a:lstStyle>
            <a:lvl1pPr>
              <a:defRPr sz="4536"/>
            </a:lvl1pPr>
            <a:lvl2pPr>
              <a:defRPr sz="3969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6911816"/>
            <a:ext cx="4180050" cy="12804995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2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712" y="1535959"/>
            <a:ext cx="4180050" cy="5375857"/>
          </a:xfrm>
        </p:spPr>
        <p:txBody>
          <a:bodyPr anchor="b"/>
          <a:lstStyle>
            <a:lvl1pPr>
              <a:defRPr sz="4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9837" y="3317250"/>
            <a:ext cx="6561177" cy="16372898"/>
          </a:xfrm>
        </p:spPr>
        <p:txBody>
          <a:bodyPr anchor="t"/>
          <a:lstStyle>
            <a:lvl1pPr marL="0" indent="0">
              <a:buNone/>
              <a:defRPr sz="4536"/>
            </a:lvl1pPr>
            <a:lvl2pPr marL="648035" indent="0">
              <a:buNone/>
              <a:defRPr sz="3969"/>
            </a:lvl2pPr>
            <a:lvl3pPr marL="1296071" indent="0">
              <a:buNone/>
              <a:defRPr sz="3402"/>
            </a:lvl3pPr>
            <a:lvl4pPr marL="1944106" indent="0">
              <a:buNone/>
              <a:defRPr sz="2835"/>
            </a:lvl4pPr>
            <a:lvl5pPr marL="2592141" indent="0">
              <a:buNone/>
              <a:defRPr sz="2835"/>
            </a:lvl5pPr>
            <a:lvl6pPr marL="3240176" indent="0">
              <a:buNone/>
              <a:defRPr sz="2835"/>
            </a:lvl6pPr>
            <a:lvl7pPr marL="3888212" indent="0">
              <a:buNone/>
              <a:defRPr sz="2835"/>
            </a:lvl7pPr>
            <a:lvl8pPr marL="4536247" indent="0">
              <a:buNone/>
              <a:defRPr sz="2835"/>
            </a:lvl8pPr>
            <a:lvl9pPr marL="5184282" indent="0">
              <a:buNone/>
              <a:defRPr sz="283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712" y="6911816"/>
            <a:ext cx="4180050" cy="12804995"/>
          </a:xfrm>
        </p:spPr>
        <p:txBody>
          <a:bodyPr/>
          <a:lstStyle>
            <a:lvl1pPr marL="0" indent="0">
              <a:buNone/>
              <a:defRPr sz="2268"/>
            </a:lvl1pPr>
            <a:lvl2pPr marL="648035" indent="0">
              <a:buNone/>
              <a:defRPr sz="1984"/>
            </a:lvl2pPr>
            <a:lvl3pPr marL="1296071" indent="0">
              <a:buNone/>
              <a:defRPr sz="1701"/>
            </a:lvl3pPr>
            <a:lvl4pPr marL="1944106" indent="0">
              <a:buNone/>
              <a:defRPr sz="1417"/>
            </a:lvl4pPr>
            <a:lvl5pPr marL="2592141" indent="0">
              <a:buNone/>
              <a:defRPr sz="1417"/>
            </a:lvl5pPr>
            <a:lvl6pPr marL="3240176" indent="0">
              <a:buNone/>
              <a:defRPr sz="1417"/>
            </a:lvl6pPr>
            <a:lvl7pPr marL="3888212" indent="0">
              <a:buNone/>
              <a:defRPr sz="1417"/>
            </a:lvl7pPr>
            <a:lvl8pPr marL="4536247" indent="0">
              <a:buNone/>
              <a:defRPr sz="1417"/>
            </a:lvl8pPr>
            <a:lvl9pPr marL="5184282" indent="0">
              <a:buNone/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4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024" y="1226639"/>
            <a:ext cx="11178302" cy="4453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024" y="6133170"/>
            <a:ext cx="11178302" cy="1461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24" y="21354105"/>
            <a:ext cx="2916079" cy="1226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67D8-6C32-4779-8369-B6BD1F63177A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3116" y="21354105"/>
            <a:ext cx="4374118" cy="1226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3247" y="21354105"/>
            <a:ext cx="2916079" cy="12266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DE016-C161-4EC0-9989-5975235AF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6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96071" rtl="0" eaLnBrk="1" latinLnBrk="0" hangingPunct="1">
        <a:lnSpc>
          <a:spcPct val="90000"/>
        </a:lnSpc>
        <a:spcBef>
          <a:spcPct val="0"/>
        </a:spcBef>
        <a:buNone/>
        <a:defRPr sz="62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18" indent="-324018" algn="l" defTabSz="1296071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sz="3969" kern="1200">
          <a:solidFill>
            <a:schemeClr val="tx1"/>
          </a:solidFill>
          <a:latin typeface="+mn-lt"/>
          <a:ea typeface="+mn-ea"/>
          <a:cs typeface="+mn-cs"/>
        </a:defRPr>
      </a:lvl1pPr>
      <a:lvl2pPr marL="97205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20088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8123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615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4194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2229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60265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8300" indent="-324018" algn="l" defTabSz="1296071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8035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607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410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2141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40176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821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6247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4282" algn="l" defTabSz="1296071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52BA2-9CB8-173D-702C-F20C00B6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24" y="1935950"/>
            <a:ext cx="11178302" cy="958374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大家按照自己的顺序编辑图片和个人介绍</a:t>
            </a:r>
            <a:br>
              <a:rPr lang="en-US" altLang="zh-CN" dirty="0"/>
            </a:br>
            <a:r>
              <a:rPr lang="en-US" altLang="zh-CN" dirty="0"/>
              <a:t>1</a:t>
            </a:r>
            <a:r>
              <a:rPr lang="zh-CN" altLang="en-US" dirty="0"/>
              <a:t>、头像背景为</a:t>
            </a:r>
            <a:r>
              <a:rPr lang="zh-CN" altLang="en-US" dirty="0">
                <a:highlight>
                  <a:srgbClr val="FFFF00"/>
                </a:highlight>
              </a:rPr>
              <a:t>白色</a:t>
            </a:r>
            <a:r>
              <a:rPr lang="zh-CN" altLang="en-US" dirty="0"/>
              <a:t>，</a:t>
            </a:r>
            <a:br>
              <a:rPr lang="en-US" altLang="zh-CN" dirty="0"/>
            </a:br>
            <a:r>
              <a:rPr lang="en-US" altLang="zh-CN" dirty="0"/>
              <a:t>2</a:t>
            </a:r>
            <a:r>
              <a:rPr lang="zh-CN" altLang="en-US" dirty="0"/>
              <a:t>、个人介绍字体不变，</a:t>
            </a:r>
            <a:r>
              <a:rPr lang="zh-CN" altLang="en-US" b="1" dirty="0">
                <a:highlight>
                  <a:srgbClr val="FFFF00"/>
                </a:highlight>
              </a:rPr>
              <a:t>不超过</a:t>
            </a:r>
            <a:r>
              <a:rPr lang="en-US" altLang="zh-CN" b="1" dirty="0">
                <a:highlight>
                  <a:srgbClr val="FFFF00"/>
                </a:highlight>
              </a:rPr>
              <a:t>4</a:t>
            </a:r>
            <a:r>
              <a:rPr lang="zh-CN" altLang="en-US" b="1" dirty="0">
                <a:highlight>
                  <a:srgbClr val="FFFF00"/>
                </a:highlight>
              </a:rPr>
              <a:t>行</a:t>
            </a:r>
            <a:r>
              <a:rPr lang="zh-CN" altLang="en-US" dirty="0"/>
              <a:t>大家根据自己的编号顺序更新就可以。（例如：潘宗旭同学更新第一页的高昕介绍部分）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42E642-A4F3-795C-EBA7-EAA54D5CA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396" y="12781390"/>
            <a:ext cx="11178302" cy="5039864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、潘宗旭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、邵嘉豪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、邬新娇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、张灵顿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、阙维俏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、董郑洋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、蔡頔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71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4C2FD4B-5D26-B323-29F7-DBFD28161A04}"/>
              </a:ext>
            </a:extLst>
          </p:cNvPr>
          <p:cNvSpPr/>
          <p:nvPr/>
        </p:nvSpPr>
        <p:spPr>
          <a:xfrm>
            <a:off x="3131652" y="15016109"/>
            <a:ext cx="7632913" cy="2313191"/>
          </a:xfrm>
          <a:prstGeom prst="roundRect">
            <a:avLst>
              <a:gd name="adj" fmla="val 14390"/>
            </a:avLst>
          </a:prstGeom>
          <a:solidFill>
            <a:srgbClr val="3A4EA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23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4C16B0-6BA9-DC9D-01AF-598239260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23040386"/>
          </a:xfr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8D9A7F-434D-9F8E-A550-9FF0A122A31D}"/>
              </a:ext>
            </a:extLst>
          </p:cNvPr>
          <p:cNvSpPr/>
          <p:nvPr/>
        </p:nvSpPr>
        <p:spPr>
          <a:xfrm>
            <a:off x="3167063" y="21357486"/>
            <a:ext cx="6622199" cy="948878"/>
          </a:xfrm>
          <a:prstGeom prst="roundRect">
            <a:avLst>
              <a:gd name="adj" fmla="val 50000"/>
            </a:avLst>
          </a:prstGeom>
          <a:solidFill>
            <a:srgbClr val="F6D49B">
              <a:alpha val="8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上海师范大学奉贤校区科技楼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A910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会议室</a:t>
            </a:r>
            <a:endParaRPr lang="en-US" altLang="zh-CN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13:00-17:00</a:t>
            </a:r>
            <a:endParaRPr lang="zh-CN" altLang="en-US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F81957-AB77-930C-24D6-62D6C54A6A7C}"/>
              </a:ext>
            </a:extLst>
          </p:cNvPr>
          <p:cNvGrpSpPr/>
          <p:nvPr/>
        </p:nvGrpSpPr>
        <p:grpSpPr>
          <a:xfrm>
            <a:off x="2225733" y="5805741"/>
            <a:ext cx="8576659" cy="2215091"/>
            <a:chOff x="531073" y="12396892"/>
            <a:chExt cx="13401289" cy="3461146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F8A2BE2-A356-6716-9A7E-10E88008D9DB}"/>
                </a:ext>
              </a:extLst>
            </p:cNvPr>
            <p:cNvSpPr/>
            <p:nvPr/>
          </p:nvSpPr>
          <p:spPr>
            <a:xfrm>
              <a:off x="531073" y="12396892"/>
              <a:ext cx="11582401" cy="2787989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3FCDAA-E305-332B-71AE-95C79452191F}"/>
                </a:ext>
              </a:extLst>
            </p:cNvPr>
            <p:cNvSpPr txBox="1"/>
            <p:nvPr/>
          </p:nvSpPr>
          <p:spPr>
            <a:xfrm>
              <a:off x="774604" y="12439835"/>
              <a:ext cx="9906149" cy="265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2800" b="1" i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792" dirty="0"/>
                <a:t>高昕，研三在读，导师安冬冬讲师。主要研究方向为对抗图神经网络。此次汇报的主题为</a:t>
              </a:r>
              <a:r>
                <a:rPr lang="en-US" altLang="zh-CN" sz="1792" dirty="0"/>
                <a:t>《</a:t>
              </a:r>
              <a:r>
                <a:rPr lang="zh-CN" altLang="en-US" sz="1792" dirty="0"/>
                <a:t>基于隐蔽样本的鲁棒图对抗训练模型</a:t>
              </a:r>
              <a:r>
                <a:rPr lang="en-US" altLang="zh-CN" sz="1792" dirty="0"/>
                <a:t>》</a:t>
              </a:r>
              <a:r>
                <a:rPr lang="zh-CN" altLang="en-US" sz="1792" dirty="0"/>
                <a:t>，该工作主要聚焦于图神经网络的训练安全问题，构建出对隐蔽样本鲁棒的图神经网络模型。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E015C-F200-A121-72EC-2AAEE204720F}"/>
                </a:ext>
              </a:extLst>
            </p:cNvPr>
            <p:cNvSpPr txBox="1"/>
            <p:nvPr/>
          </p:nvSpPr>
          <p:spPr>
            <a:xfrm>
              <a:off x="10866731" y="14790418"/>
              <a:ext cx="3065631" cy="106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高昕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1F789C-6A03-D634-7F29-54F9665A0F26}"/>
              </a:ext>
            </a:extLst>
          </p:cNvPr>
          <p:cNvGrpSpPr/>
          <p:nvPr/>
        </p:nvGrpSpPr>
        <p:grpSpPr>
          <a:xfrm>
            <a:off x="2089545" y="8780580"/>
            <a:ext cx="8587339" cy="2440700"/>
            <a:chOff x="205858" y="16760271"/>
            <a:chExt cx="13417976" cy="407254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92F4549-57FF-DEBD-A4A0-98E8EC666DEB}"/>
                </a:ext>
              </a:extLst>
            </p:cNvPr>
            <p:cNvSpPr/>
            <p:nvPr/>
          </p:nvSpPr>
          <p:spPr>
            <a:xfrm>
              <a:off x="2041434" y="16760271"/>
              <a:ext cx="11582400" cy="3100414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D067B1-369C-40ED-21D7-A079E389D08F}"/>
                </a:ext>
              </a:extLst>
            </p:cNvPr>
            <p:cNvSpPr txBox="1"/>
            <p:nvPr/>
          </p:nvSpPr>
          <p:spPr>
            <a:xfrm>
              <a:off x="3472348" y="16854645"/>
              <a:ext cx="9750393" cy="3478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余成磊，研三在读，导师赵勤副教授。研究方向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 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science 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结合。此次汇报的主题为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基于多尺度和预训练的自监督抗体序列优化模型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，该工作主要聚焦于抗体序列优化问题，旨在对于特定的靶点进行抗体序列的优化及生成。</a:t>
              </a:r>
            </a:p>
            <a:p>
              <a:pPr algn="just"/>
              <a:endPara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0E4686-12DA-4036-22E7-252AFD4ACED8}"/>
                </a:ext>
              </a:extLst>
            </p:cNvPr>
            <p:cNvSpPr txBox="1"/>
            <p:nvPr/>
          </p:nvSpPr>
          <p:spPr>
            <a:xfrm>
              <a:off x="205858" y="19657996"/>
              <a:ext cx="3256647" cy="117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余成磊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AC3DA24-E8C5-588F-4113-9A0E5F707BCD}"/>
              </a:ext>
            </a:extLst>
          </p:cNvPr>
          <p:cNvGrpSpPr/>
          <p:nvPr/>
        </p:nvGrpSpPr>
        <p:grpSpPr>
          <a:xfrm>
            <a:off x="2115573" y="11633256"/>
            <a:ext cx="8710404" cy="2313191"/>
            <a:chOff x="380283" y="21870402"/>
            <a:chExt cx="13610269" cy="387276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EC709AA9-230B-E383-B43A-953C14BABF96}"/>
                </a:ext>
              </a:extLst>
            </p:cNvPr>
            <p:cNvSpPr/>
            <p:nvPr/>
          </p:nvSpPr>
          <p:spPr>
            <a:xfrm>
              <a:off x="380283" y="21870402"/>
              <a:ext cx="11926655" cy="3098113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0C1F403-8D6A-78AE-E7C0-97929DE193E7}"/>
                </a:ext>
              </a:extLst>
            </p:cNvPr>
            <p:cNvSpPr txBox="1"/>
            <p:nvPr/>
          </p:nvSpPr>
          <p:spPr>
            <a:xfrm>
              <a:off x="662578" y="21882567"/>
              <a:ext cx="10137622" cy="265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2800" b="1" i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792" dirty="0"/>
                <a:t>刘元，研三在读，导师张波教授。研究方向主要为深度学习模型及其应用。 此次汇报的主题为</a:t>
              </a:r>
              <a:r>
                <a:rPr lang="en-US" altLang="zh-CN" sz="1792" dirty="0"/>
                <a:t>《</a:t>
              </a:r>
              <a:r>
                <a:rPr lang="zh-CN" altLang="en-US" sz="1792" dirty="0"/>
                <a:t>空气污染物预测及近地小行星检测研究</a:t>
              </a:r>
              <a:r>
                <a:rPr lang="en-US" altLang="zh-CN" sz="1792" dirty="0"/>
                <a:t>》</a:t>
              </a:r>
              <a:r>
                <a:rPr lang="zh-CN" altLang="en-US" sz="1792" dirty="0"/>
                <a:t>，该工作主要运用时空预测模型并运用计算机视觉技术，通过</a:t>
              </a:r>
              <a:r>
                <a:rPr lang="en-US" altLang="zh-CN" sz="1792" dirty="0"/>
                <a:t>Vision Transformer</a:t>
              </a:r>
              <a:r>
                <a:rPr lang="zh-CN" altLang="en-US" sz="1792" dirty="0"/>
                <a:t>模型构建图像检测模型。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ABA5B4-7BB3-E5CC-12A9-36FE69B2E0B7}"/>
                </a:ext>
              </a:extLst>
            </p:cNvPr>
            <p:cNvSpPr txBox="1"/>
            <p:nvPr/>
          </p:nvSpPr>
          <p:spPr>
            <a:xfrm>
              <a:off x="10924921" y="24675548"/>
              <a:ext cx="3065631" cy="106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刘元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FF46467-33EB-5155-17D2-3F6D867CC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b="24433"/>
          <a:stretch/>
        </p:blipFill>
        <p:spPr>
          <a:xfrm>
            <a:off x="8958262" y="5665249"/>
            <a:ext cx="1726294" cy="1726294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EFB9695-2A0C-1A3C-2D41-7209F6B0C7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 b="20914"/>
          <a:stretch/>
        </p:blipFill>
        <p:spPr>
          <a:xfrm>
            <a:off x="2286021" y="8840330"/>
            <a:ext cx="1726294" cy="1726294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2" name="图片 31" descr="照片">
            <a:extLst>
              <a:ext uri="{FF2B5EF4-FFF2-40B4-BE49-F238E27FC236}">
                <a16:creationId xmlns:a16="http://schemas.microsoft.com/office/drawing/2014/main" id="{CEBA3626-6B8E-BBA6-C6D6-E90C00897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1" b="28818"/>
          <a:stretch/>
        </p:blipFill>
        <p:spPr>
          <a:xfrm>
            <a:off x="8958475" y="11639593"/>
            <a:ext cx="1773038" cy="1773038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0463B3E-B3B0-F2D6-564D-A9DAB03F3E33}"/>
              </a:ext>
            </a:extLst>
          </p:cNvPr>
          <p:cNvSpPr/>
          <p:nvPr/>
        </p:nvSpPr>
        <p:spPr>
          <a:xfrm>
            <a:off x="2168185" y="17951183"/>
            <a:ext cx="7738080" cy="1971478"/>
          </a:xfrm>
          <a:prstGeom prst="roundRect">
            <a:avLst>
              <a:gd name="adj" fmla="val 14390"/>
            </a:avLst>
          </a:prstGeom>
          <a:solidFill>
            <a:srgbClr val="3A4EA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23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D67CA03-7850-E83C-4C04-1928F6D11004}"/>
              </a:ext>
            </a:extLst>
          </p:cNvPr>
          <p:cNvSpPr txBox="1"/>
          <p:nvPr/>
        </p:nvSpPr>
        <p:spPr>
          <a:xfrm>
            <a:off x="8864010" y="19844631"/>
            <a:ext cx="196196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陈伟洪</a:t>
            </a:r>
            <a:endParaRPr lang="en-US" altLang="zh-CN" sz="3840" b="1" kern="600" spc="192" dirty="0">
              <a:gradFill flip="none" rotWithShape="1">
                <a:gsLst>
                  <a:gs pos="0">
                    <a:srgbClr val="7D4321"/>
                  </a:gs>
                  <a:gs pos="25000">
                    <a:srgbClr val="FBF7C3"/>
                  </a:gs>
                  <a:gs pos="75000">
                    <a:srgbClr val="FBF7C5"/>
                  </a:gs>
                  <a:gs pos="50000">
                    <a:srgbClr val="B4863F"/>
                  </a:gs>
                  <a:gs pos="100000">
                    <a:srgbClr val="B68944"/>
                  </a:gs>
                </a:gsLst>
                <a:lin ang="2700000" scaled="1"/>
                <a:tileRect/>
              </a:gradFill>
              <a:effectLst>
                <a:outerShdw blurRad="50800" dist="50800" dir="5400000" algn="ctr" rotWithShape="0">
                  <a:srgbClr val="000000">
                    <a:alpha val="57000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9016582-823A-0FD3-AB24-81AD7C455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" t="10368" r="5405" b="24505"/>
          <a:stretch/>
        </p:blipFill>
        <p:spPr>
          <a:xfrm>
            <a:off x="8864011" y="17752706"/>
            <a:ext cx="1971477" cy="1971477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8EA2881-8DB6-1BA0-6DF7-5F02F0A4BF00}"/>
              </a:ext>
            </a:extLst>
          </p:cNvPr>
          <p:cNvSpPr txBox="1"/>
          <p:nvPr/>
        </p:nvSpPr>
        <p:spPr>
          <a:xfrm>
            <a:off x="2381590" y="18112249"/>
            <a:ext cx="6205734" cy="1698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陈伟洪，研三在读，导师为张波教授。主要研究方向为空气污染物时空联合预测。此次分享的主题为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792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MGAtt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-LSTM: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一种基于多图注意力机制的多尺度时空关联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预测模型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，该工作主要聚焦于空气污染物时空特征联合预测问题。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28E82FF-09A0-BB25-A4A8-E61A7FBCC5A7}"/>
              </a:ext>
            </a:extLst>
          </p:cNvPr>
          <p:cNvSpPr txBox="1"/>
          <p:nvPr/>
        </p:nvSpPr>
        <p:spPr>
          <a:xfrm>
            <a:off x="3710689" y="446327"/>
            <a:ext cx="559480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1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上海师范大学信息与机电工程学院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0A54640-3812-7A16-F7C3-4E78785846AB}"/>
              </a:ext>
            </a:extLst>
          </p:cNvPr>
          <p:cNvSpPr txBox="1"/>
          <p:nvPr/>
        </p:nvSpPr>
        <p:spPr>
          <a:xfrm flipH="1">
            <a:off x="4880227" y="997705"/>
            <a:ext cx="3195869" cy="162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5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学术工作坊</a:t>
            </a:r>
            <a:endParaRPr lang="en-US" altLang="zh-CN" sz="3456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45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（第一期）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4DBA25-84A2-4760-37A9-A1C9C950136B}"/>
              </a:ext>
            </a:extLst>
          </p:cNvPr>
          <p:cNvGrpSpPr/>
          <p:nvPr/>
        </p:nvGrpSpPr>
        <p:grpSpPr>
          <a:xfrm>
            <a:off x="2195785" y="14583611"/>
            <a:ext cx="8352732" cy="2430338"/>
            <a:chOff x="459839" y="8036925"/>
            <a:chExt cx="13051396" cy="379747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8BCC630-9E2B-13AC-C840-E162EF6DD11E}"/>
                </a:ext>
              </a:extLst>
            </p:cNvPr>
            <p:cNvSpPr/>
            <p:nvPr/>
          </p:nvSpPr>
          <p:spPr>
            <a:xfrm>
              <a:off x="1928834" y="8296243"/>
              <a:ext cx="11582401" cy="2951086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9763EA0-8846-4976-05E5-0021BF2C82BC}"/>
                </a:ext>
              </a:extLst>
            </p:cNvPr>
            <p:cNvSpPr txBox="1"/>
            <p:nvPr/>
          </p:nvSpPr>
          <p:spPr>
            <a:xfrm>
              <a:off x="459839" y="10766782"/>
              <a:ext cx="3065631" cy="106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张灵顿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97D1308-0BD1-8E6A-C1D7-BDE3F8B2B721}"/>
                </a:ext>
              </a:extLst>
            </p:cNvPr>
            <p:cNvSpPr/>
            <p:nvPr/>
          </p:nvSpPr>
          <p:spPr>
            <a:xfrm>
              <a:off x="641829" y="8036925"/>
              <a:ext cx="2718596" cy="274864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9D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CEE4B30-78EF-D5DE-F960-AC63A4C999CC}"/>
              </a:ext>
            </a:extLst>
          </p:cNvPr>
          <p:cNvSpPr txBox="1"/>
          <p:nvPr/>
        </p:nvSpPr>
        <p:spPr>
          <a:xfrm>
            <a:off x="4212143" y="14881106"/>
            <a:ext cx="6339813" cy="1698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8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张灵顿，研三在读，导师潘建国教授，主要研究方向为人类行为识别研究。此次汇报的主题为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基于领域特定集成学习的人类行为识别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，该工作聚焦领域偏移问题，</a:t>
            </a:r>
            <a:r>
              <a:rPr lang="zh-CN" altLang="en-US" sz="1792" dirty="0"/>
              <a:t>构建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领域特定的专家模型和领域嗅探模块，从而提高模型跨人识别的准确率。</a:t>
            </a:r>
          </a:p>
        </p:txBody>
      </p:sp>
      <p:pic>
        <p:nvPicPr>
          <p:cNvPr id="9" name="图片 8" descr="穿着衬衫的男孩&#10;&#10;描述已自动生成">
            <a:extLst>
              <a:ext uri="{FF2B5EF4-FFF2-40B4-BE49-F238E27FC236}">
                <a16:creationId xmlns:a16="http://schemas.microsoft.com/office/drawing/2014/main" id="{AECBD8CA-11DD-557D-B068-75B0B64AD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15" y="14711674"/>
            <a:ext cx="1367451" cy="1783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722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4C2FD4B-5D26-B323-29F7-DBFD28161A04}"/>
              </a:ext>
            </a:extLst>
          </p:cNvPr>
          <p:cNvSpPr/>
          <p:nvPr/>
        </p:nvSpPr>
        <p:spPr>
          <a:xfrm>
            <a:off x="3131652" y="15016109"/>
            <a:ext cx="7632913" cy="2313191"/>
          </a:xfrm>
          <a:prstGeom prst="roundRect">
            <a:avLst>
              <a:gd name="adj" fmla="val 14390"/>
            </a:avLst>
          </a:prstGeom>
          <a:solidFill>
            <a:srgbClr val="3A4EA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23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4C16B0-6BA9-DC9D-01AF-598239260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60350" cy="23040386"/>
          </a:xfr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8D9A7F-434D-9F8E-A550-9FF0A122A31D}"/>
              </a:ext>
            </a:extLst>
          </p:cNvPr>
          <p:cNvSpPr/>
          <p:nvPr/>
        </p:nvSpPr>
        <p:spPr>
          <a:xfrm>
            <a:off x="3167063" y="21357486"/>
            <a:ext cx="6622199" cy="948878"/>
          </a:xfrm>
          <a:prstGeom prst="roundRect">
            <a:avLst>
              <a:gd name="adj" fmla="val 50000"/>
            </a:avLst>
          </a:prstGeom>
          <a:solidFill>
            <a:srgbClr val="F6D49B">
              <a:alpha val="8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上海师范大学奉贤校区科技楼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A910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会议室</a:t>
            </a:r>
            <a:endParaRPr lang="en-US" altLang="zh-CN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13:00-17:00</a:t>
            </a:r>
            <a:endParaRPr lang="zh-CN" altLang="en-US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F81957-AB77-930C-24D6-62D6C54A6A7C}"/>
              </a:ext>
            </a:extLst>
          </p:cNvPr>
          <p:cNvGrpSpPr/>
          <p:nvPr/>
        </p:nvGrpSpPr>
        <p:grpSpPr>
          <a:xfrm>
            <a:off x="2225733" y="5805741"/>
            <a:ext cx="8576659" cy="2215091"/>
            <a:chOff x="531073" y="12396892"/>
            <a:chExt cx="13401289" cy="3461146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4F8A2BE2-A356-6716-9A7E-10E88008D9DB}"/>
                </a:ext>
              </a:extLst>
            </p:cNvPr>
            <p:cNvSpPr/>
            <p:nvPr/>
          </p:nvSpPr>
          <p:spPr>
            <a:xfrm>
              <a:off x="531073" y="12396892"/>
              <a:ext cx="11582401" cy="2787989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C3FCDAA-E305-332B-71AE-95C79452191F}"/>
                </a:ext>
              </a:extLst>
            </p:cNvPr>
            <p:cNvSpPr txBox="1"/>
            <p:nvPr/>
          </p:nvSpPr>
          <p:spPr>
            <a:xfrm>
              <a:off x="774604" y="12439835"/>
              <a:ext cx="9906149" cy="265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2800" b="1" i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792" dirty="0"/>
                <a:t>高昕，研三在读，导师安冬冬讲师。主要研究方向为对抗图神经网络。此次汇报的主题为</a:t>
              </a:r>
              <a:r>
                <a:rPr lang="en-US" altLang="zh-CN" sz="1792" dirty="0"/>
                <a:t>《</a:t>
              </a:r>
              <a:r>
                <a:rPr lang="zh-CN" altLang="en-US" sz="1792" dirty="0"/>
                <a:t>基于隐蔽样本的鲁棒图对抗训练模型</a:t>
              </a:r>
              <a:r>
                <a:rPr lang="en-US" altLang="zh-CN" sz="1792" dirty="0"/>
                <a:t>》</a:t>
              </a:r>
              <a:r>
                <a:rPr lang="zh-CN" altLang="en-US" sz="1792" dirty="0"/>
                <a:t>，该工作主要聚焦于图神经网络的训练安全问题，构建出对隐蔽样本鲁棒的图神经网络模型。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E015C-F200-A121-72EC-2AAEE204720F}"/>
                </a:ext>
              </a:extLst>
            </p:cNvPr>
            <p:cNvSpPr txBox="1"/>
            <p:nvPr/>
          </p:nvSpPr>
          <p:spPr>
            <a:xfrm>
              <a:off x="10866731" y="14790418"/>
              <a:ext cx="3065631" cy="106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高昕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81F789C-6A03-D634-7F29-54F9665A0F26}"/>
              </a:ext>
            </a:extLst>
          </p:cNvPr>
          <p:cNvGrpSpPr/>
          <p:nvPr/>
        </p:nvGrpSpPr>
        <p:grpSpPr>
          <a:xfrm>
            <a:off x="2089545" y="8780580"/>
            <a:ext cx="8587339" cy="2440700"/>
            <a:chOff x="205858" y="16760271"/>
            <a:chExt cx="13417976" cy="407254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092F4549-57FF-DEBD-A4A0-98E8EC666DEB}"/>
                </a:ext>
              </a:extLst>
            </p:cNvPr>
            <p:cNvSpPr/>
            <p:nvPr/>
          </p:nvSpPr>
          <p:spPr>
            <a:xfrm>
              <a:off x="2041434" y="16760271"/>
              <a:ext cx="11582400" cy="3100414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D067B1-369C-40ED-21D7-A079E389D08F}"/>
                </a:ext>
              </a:extLst>
            </p:cNvPr>
            <p:cNvSpPr txBox="1"/>
            <p:nvPr/>
          </p:nvSpPr>
          <p:spPr>
            <a:xfrm>
              <a:off x="3472348" y="16854645"/>
              <a:ext cx="9750393" cy="34782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余成磊，研三在读，导师赵勤副教授。研究方向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 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science 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结合。此次汇报的主题为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基于多尺度和预训练的自监督抗体序列优化模型</a:t>
              </a:r>
              <a:r>
                <a:rPr lang="en-US" altLang="zh-CN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r>
                <a:rPr lang="zh-CN" altLang="en-US" sz="179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，该工作主要聚焦于抗体序列优化问题，旨在对于特定的靶点进行抗体序列的优化及生成。</a:t>
              </a:r>
            </a:p>
            <a:p>
              <a:pPr algn="just"/>
              <a:endPara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0E4686-12DA-4036-22E7-252AFD4ACED8}"/>
                </a:ext>
              </a:extLst>
            </p:cNvPr>
            <p:cNvSpPr txBox="1"/>
            <p:nvPr/>
          </p:nvSpPr>
          <p:spPr>
            <a:xfrm>
              <a:off x="205858" y="19657996"/>
              <a:ext cx="3256647" cy="117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余成磊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AC3DA24-E8C5-588F-4113-9A0E5F707BCD}"/>
              </a:ext>
            </a:extLst>
          </p:cNvPr>
          <p:cNvGrpSpPr/>
          <p:nvPr/>
        </p:nvGrpSpPr>
        <p:grpSpPr>
          <a:xfrm>
            <a:off x="2115573" y="11633256"/>
            <a:ext cx="8710404" cy="2313191"/>
            <a:chOff x="380283" y="21870402"/>
            <a:chExt cx="13610269" cy="3872767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EC709AA9-230B-E383-B43A-953C14BABF96}"/>
                </a:ext>
              </a:extLst>
            </p:cNvPr>
            <p:cNvSpPr/>
            <p:nvPr/>
          </p:nvSpPr>
          <p:spPr>
            <a:xfrm>
              <a:off x="380283" y="21870402"/>
              <a:ext cx="11926655" cy="3098113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0C1F403-8D6A-78AE-E7C0-97929DE193E7}"/>
                </a:ext>
              </a:extLst>
            </p:cNvPr>
            <p:cNvSpPr txBox="1"/>
            <p:nvPr/>
          </p:nvSpPr>
          <p:spPr>
            <a:xfrm>
              <a:off x="662578" y="21882567"/>
              <a:ext cx="10137622" cy="265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defRPr sz="2800" b="1" i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792" dirty="0"/>
                <a:t>刘元，研三在读，导师张波教授。研究方向主要为深度学习模型及其应用。 此次汇报的主题为</a:t>
              </a:r>
              <a:r>
                <a:rPr lang="en-US" altLang="zh-CN" sz="1792" dirty="0"/>
                <a:t>《</a:t>
              </a:r>
              <a:r>
                <a:rPr lang="zh-CN" altLang="en-US" sz="1792" dirty="0"/>
                <a:t>空气污染物预测及近地小行星检测研究</a:t>
              </a:r>
              <a:r>
                <a:rPr lang="en-US" altLang="zh-CN" sz="1792" dirty="0"/>
                <a:t>》</a:t>
              </a:r>
              <a:r>
                <a:rPr lang="zh-CN" altLang="en-US" sz="1792" dirty="0"/>
                <a:t>，该工作主要运用时空预测模型并运用计算机视觉技术，通过</a:t>
              </a:r>
              <a:r>
                <a:rPr lang="en-US" altLang="zh-CN" sz="1792" dirty="0"/>
                <a:t>Vision Transformer</a:t>
              </a:r>
              <a:r>
                <a:rPr lang="zh-CN" altLang="en-US" sz="1792" dirty="0"/>
                <a:t>模型构建图像检测模型。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CABA5B4-7BB3-E5CC-12A9-36FE69B2E0B7}"/>
                </a:ext>
              </a:extLst>
            </p:cNvPr>
            <p:cNvSpPr txBox="1"/>
            <p:nvPr/>
          </p:nvSpPr>
          <p:spPr>
            <a:xfrm>
              <a:off x="10924921" y="24675548"/>
              <a:ext cx="3065631" cy="106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刘元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FF46467-33EB-5155-17D2-3F6D867CC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b="24433"/>
          <a:stretch/>
        </p:blipFill>
        <p:spPr>
          <a:xfrm>
            <a:off x="8958262" y="5665249"/>
            <a:ext cx="1726294" cy="1726294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EFB9695-2A0C-1A3C-2D41-7209F6B0C7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 b="20914"/>
          <a:stretch/>
        </p:blipFill>
        <p:spPr>
          <a:xfrm>
            <a:off x="2286021" y="8840330"/>
            <a:ext cx="1726294" cy="1726294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2" name="图片 31" descr="照片">
            <a:extLst>
              <a:ext uri="{FF2B5EF4-FFF2-40B4-BE49-F238E27FC236}">
                <a16:creationId xmlns:a16="http://schemas.microsoft.com/office/drawing/2014/main" id="{CEBA3626-6B8E-BBA6-C6D6-E90C00897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1" b="28818"/>
          <a:stretch/>
        </p:blipFill>
        <p:spPr>
          <a:xfrm>
            <a:off x="8958475" y="11639593"/>
            <a:ext cx="1773038" cy="1773038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197FEC7-C3F2-96CA-AE9C-AD421D3CDB02}"/>
              </a:ext>
            </a:extLst>
          </p:cNvPr>
          <p:cNvGrpSpPr/>
          <p:nvPr/>
        </p:nvGrpSpPr>
        <p:grpSpPr>
          <a:xfrm>
            <a:off x="2168185" y="14918574"/>
            <a:ext cx="8498846" cy="2495571"/>
            <a:chOff x="342421" y="26691840"/>
            <a:chExt cx="13279703" cy="3868944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6D5BB53-F431-41B5-5253-2455D73A426D}"/>
                </a:ext>
              </a:extLst>
            </p:cNvPr>
            <p:cNvSpPr/>
            <p:nvPr/>
          </p:nvSpPr>
          <p:spPr>
            <a:xfrm>
              <a:off x="1695467" y="26691840"/>
              <a:ext cx="11926657" cy="3107688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05E0AA0-5791-CECD-AD64-8DDAF661F30C}"/>
                </a:ext>
              </a:extLst>
            </p:cNvPr>
            <p:cNvSpPr txBox="1"/>
            <p:nvPr/>
          </p:nvSpPr>
          <p:spPr>
            <a:xfrm>
              <a:off x="342421" y="29501503"/>
              <a:ext cx="3065631" cy="1059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陈云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69D9236D-5081-1BA1-A22F-D5BFD9363D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1" b="21421"/>
          <a:stretch/>
        </p:blipFill>
        <p:spPr>
          <a:xfrm>
            <a:off x="2185226" y="14966683"/>
            <a:ext cx="1795318" cy="1795318"/>
          </a:xfrm>
          <a:prstGeom prst="ellips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A4A93286-D914-B526-A7B6-48DC6264E9B8}"/>
              </a:ext>
            </a:extLst>
          </p:cNvPr>
          <p:cNvSpPr txBox="1"/>
          <p:nvPr/>
        </p:nvSpPr>
        <p:spPr>
          <a:xfrm>
            <a:off x="4180058" y="15042275"/>
            <a:ext cx="6069009" cy="1698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陈云，研三在读，导师廉洁副教授，主要研究方向为空气污染物研究。此次汇报的主题为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基于多源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AOD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浓度预测和轨迹分析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，该工作利用时间序列预测模型来预测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的浓度水平，并分析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PM2.5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的传播路径。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28E82FF-09A0-BB25-A4A8-E61A7FBCC5A7}"/>
              </a:ext>
            </a:extLst>
          </p:cNvPr>
          <p:cNvSpPr txBox="1"/>
          <p:nvPr/>
        </p:nvSpPr>
        <p:spPr>
          <a:xfrm>
            <a:off x="3710689" y="446327"/>
            <a:ext cx="5594801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1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上海师范大学信息与机电工程学院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0A54640-3812-7A16-F7C3-4E78785846AB}"/>
              </a:ext>
            </a:extLst>
          </p:cNvPr>
          <p:cNvSpPr txBox="1"/>
          <p:nvPr/>
        </p:nvSpPr>
        <p:spPr>
          <a:xfrm flipH="1">
            <a:off x="4880227" y="997705"/>
            <a:ext cx="3195869" cy="162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5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学术工作坊</a:t>
            </a:r>
            <a:endParaRPr lang="en-US" altLang="zh-CN" sz="3456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45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（第一期）</a:t>
            </a:r>
          </a:p>
        </p:txBody>
      </p:sp>
    </p:spTree>
    <p:extLst>
      <p:ext uri="{BB962C8B-B14F-4D97-AF65-F5344CB8AC3E}">
        <p14:creationId xmlns:p14="http://schemas.microsoft.com/office/powerpoint/2010/main" val="266111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4C2FD4B-5D26-B323-29F7-DBFD28161A04}"/>
              </a:ext>
            </a:extLst>
          </p:cNvPr>
          <p:cNvSpPr/>
          <p:nvPr/>
        </p:nvSpPr>
        <p:spPr>
          <a:xfrm>
            <a:off x="3131652" y="15016109"/>
            <a:ext cx="7632913" cy="2313191"/>
          </a:xfrm>
          <a:prstGeom prst="roundRect">
            <a:avLst>
              <a:gd name="adj" fmla="val 14390"/>
            </a:avLst>
          </a:prstGeom>
          <a:solidFill>
            <a:srgbClr val="3A4EA1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23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4C16B0-6BA9-DC9D-01AF-598239260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8"/>
            <a:ext cx="12960350" cy="23040386"/>
          </a:xfr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08D9A7F-434D-9F8E-A550-9FF0A122A31D}"/>
              </a:ext>
            </a:extLst>
          </p:cNvPr>
          <p:cNvSpPr/>
          <p:nvPr/>
        </p:nvSpPr>
        <p:spPr>
          <a:xfrm>
            <a:off x="3167063" y="21357486"/>
            <a:ext cx="6622199" cy="948878"/>
          </a:xfrm>
          <a:prstGeom prst="roundRect">
            <a:avLst>
              <a:gd name="adj" fmla="val 50000"/>
            </a:avLst>
          </a:prstGeom>
          <a:solidFill>
            <a:srgbClr val="F6D49B">
              <a:alpha val="8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上海师范大学奉贤校区科技楼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A910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会议室</a:t>
            </a:r>
            <a:endParaRPr lang="en-US" altLang="zh-CN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 </a:t>
            </a:r>
            <a:r>
              <a:rPr lang="en-US" altLang="zh-CN" sz="2048" b="1" dirty="0">
                <a:solidFill>
                  <a:srgbClr val="1C29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13:00-17:00</a:t>
            </a:r>
            <a:endParaRPr lang="zh-CN" altLang="en-US" sz="2048" b="1" dirty="0">
              <a:solidFill>
                <a:srgbClr val="1C29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28E82FF-09A0-BB25-A4A8-E61A7FBCC5A7}"/>
              </a:ext>
            </a:extLst>
          </p:cNvPr>
          <p:cNvSpPr txBox="1"/>
          <p:nvPr/>
        </p:nvSpPr>
        <p:spPr>
          <a:xfrm>
            <a:off x="2254290" y="218292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上海师范大学信息与机电工程学院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0A54640-3812-7A16-F7C3-4E78785846AB}"/>
              </a:ext>
            </a:extLst>
          </p:cNvPr>
          <p:cNvSpPr txBox="1"/>
          <p:nvPr/>
        </p:nvSpPr>
        <p:spPr>
          <a:xfrm flipH="1">
            <a:off x="4880227" y="997705"/>
            <a:ext cx="3195869" cy="148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56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学术工作坊</a:t>
            </a:r>
            <a:endParaRPr lang="en-US" altLang="zh-CN" sz="3456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（第一期）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624AF28-D655-D0A3-84DC-93F3D062AE06}"/>
              </a:ext>
            </a:extLst>
          </p:cNvPr>
          <p:cNvGrpSpPr/>
          <p:nvPr/>
        </p:nvGrpSpPr>
        <p:grpSpPr>
          <a:xfrm>
            <a:off x="2259622" y="2961222"/>
            <a:ext cx="8352732" cy="2430338"/>
            <a:chOff x="459839" y="8036925"/>
            <a:chExt cx="13051396" cy="379747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3EED8E2-0C23-BB65-5FBA-46A90646DB8A}"/>
                </a:ext>
              </a:extLst>
            </p:cNvPr>
            <p:cNvSpPr/>
            <p:nvPr/>
          </p:nvSpPr>
          <p:spPr>
            <a:xfrm>
              <a:off x="1928834" y="8296243"/>
              <a:ext cx="11582401" cy="2951086"/>
            </a:xfrm>
            <a:prstGeom prst="roundRect">
              <a:avLst>
                <a:gd name="adj" fmla="val 14390"/>
              </a:avLst>
            </a:prstGeom>
            <a:solidFill>
              <a:srgbClr val="3A4EA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E8C03A-9D50-D8FB-6A9D-0FEC5DEC36FA}"/>
                </a:ext>
              </a:extLst>
            </p:cNvPr>
            <p:cNvSpPr txBox="1"/>
            <p:nvPr/>
          </p:nvSpPr>
          <p:spPr>
            <a:xfrm>
              <a:off x="459839" y="10766782"/>
              <a:ext cx="3065631" cy="1067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840" b="1" kern="600" spc="192" dirty="0">
                  <a:gradFill flip="none" rotWithShape="1">
                    <a:gsLst>
                      <a:gs pos="0">
                        <a:srgbClr val="7D4321"/>
                      </a:gs>
                      <a:gs pos="25000">
                        <a:srgbClr val="FBF7C3"/>
                      </a:gs>
                      <a:gs pos="75000">
                        <a:srgbClr val="FBF7C5"/>
                      </a:gs>
                      <a:gs pos="50000">
                        <a:srgbClr val="B4863F"/>
                      </a:gs>
                      <a:gs pos="100000">
                        <a:srgbClr val="B68944"/>
                      </a:gs>
                    </a:gsLst>
                    <a:lin ang="2700000" scaled="1"/>
                    <a:tileRect/>
                  </a:gradFill>
                  <a:effectLst>
                    <a:outerShdw blurRad="50800" dist="50800" dir="5400000" algn="ctr" rotWithShape="0">
                      <a:srgbClr val="000000">
                        <a:alpha val="57000"/>
                      </a:srgb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</a:rPr>
                <a:t>张灵顿</a:t>
              </a:r>
              <a:endParaRPr lang="en-US" altLang="zh-CN" sz="3840" b="1" kern="600" spc="192" dirty="0">
                <a:gradFill flip="none" rotWithShape="1">
                  <a:gsLst>
                    <a:gs pos="0">
                      <a:srgbClr val="7D4321"/>
                    </a:gs>
                    <a:gs pos="25000">
                      <a:srgbClr val="FBF7C3"/>
                    </a:gs>
                    <a:gs pos="75000">
                      <a:srgbClr val="FBF7C5"/>
                    </a:gs>
                    <a:gs pos="50000">
                      <a:srgbClr val="B4863F"/>
                    </a:gs>
                    <a:gs pos="100000">
                      <a:srgbClr val="B68944"/>
                    </a:gs>
                  </a:gsLst>
                  <a:lin ang="2700000" scaled="1"/>
                  <a:tileRect/>
                </a:gradFill>
                <a:effectLst>
                  <a:outerShdw blurRad="50800" dist="50800" dir="5400000" algn="ctr" rotWithShape="0">
                    <a:srgbClr val="000000">
                      <a:alpha val="57000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500DC52-806C-ACB9-4E36-5A323918C7B2}"/>
                </a:ext>
              </a:extLst>
            </p:cNvPr>
            <p:cNvSpPr/>
            <p:nvPr/>
          </p:nvSpPr>
          <p:spPr>
            <a:xfrm>
              <a:off x="641829" y="8036925"/>
              <a:ext cx="2718596" cy="274864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9D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23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175B717-FEBF-2343-7814-269DB4ED3C90}"/>
              </a:ext>
            </a:extLst>
          </p:cNvPr>
          <p:cNvSpPr txBox="1"/>
          <p:nvPr/>
        </p:nvSpPr>
        <p:spPr>
          <a:xfrm>
            <a:off x="4275980" y="3258717"/>
            <a:ext cx="6339813" cy="16984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8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张灵顿，研三在读，导师潘建国教授，主要研究方向为人类行为识别研究。此次汇报的主题为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基于领域特定集成学习的人类行为识别</a:t>
            </a:r>
            <a:r>
              <a:rPr lang="en-US" altLang="zh-CN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，该工作聚焦领域偏移问题，</a:t>
            </a:r>
            <a:r>
              <a:rPr lang="zh-CN" altLang="en-US" sz="1792" dirty="0"/>
              <a:t>构建</a:t>
            </a:r>
            <a:r>
              <a:rPr lang="zh-CN" altLang="en-US" sz="179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领域特定的专家模型和领域嗅探模块，从而提高模型跨人识别的准确率。</a:t>
            </a:r>
          </a:p>
        </p:txBody>
      </p:sp>
      <p:pic>
        <p:nvPicPr>
          <p:cNvPr id="9" name="图片 8" descr="穿着衬衫的男孩&#10;&#10;描述已自动生成">
            <a:extLst>
              <a:ext uri="{FF2B5EF4-FFF2-40B4-BE49-F238E27FC236}">
                <a16:creationId xmlns:a16="http://schemas.microsoft.com/office/drawing/2014/main" id="{182BF52D-73AF-1079-F306-BAD8B0616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2" y="3089285"/>
            <a:ext cx="1367451" cy="1783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 descr="图示&#10;&#10;中度可信度描述已自动生成">
            <a:extLst>
              <a:ext uri="{FF2B5EF4-FFF2-40B4-BE49-F238E27FC236}">
                <a16:creationId xmlns:a16="http://schemas.microsoft.com/office/drawing/2014/main" id="{91DA1EEA-B9C6-AEA7-E4DF-3B93BE3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08" y="5296153"/>
            <a:ext cx="10850935" cy="159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9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</TotalTime>
  <Words>786</Words>
  <Application>Microsoft Office PowerPoint</Application>
  <PresentationFormat>自定义</PresentationFormat>
  <Paragraphs>43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华文新魏</vt:lpstr>
      <vt:lpstr>华文行楷</vt:lpstr>
      <vt:lpstr>微软雅黑</vt:lpstr>
      <vt:lpstr>Arial</vt:lpstr>
      <vt:lpstr>Calibri</vt:lpstr>
      <vt:lpstr>Calibri Light</vt:lpstr>
      <vt:lpstr>1_Office 主题​​</vt:lpstr>
      <vt:lpstr>大家按照自己的顺序编辑图片和个人介绍 1、头像背景为白色， 2、个人介绍字体不变，不超过4行大家根据自己的编号顺序更新就可以。（例如：潘宗旭同学更新第一页的高昕介绍部分）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黄诗旸</dc:creator>
  <cp:lastModifiedBy>灵顿 张</cp:lastModifiedBy>
  <cp:revision>67</cp:revision>
  <dcterms:created xsi:type="dcterms:W3CDTF">2021-04-12T08:30:52Z</dcterms:created>
  <dcterms:modified xsi:type="dcterms:W3CDTF">2024-12-19T08:19:08Z</dcterms:modified>
</cp:coreProperties>
</file>